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27"/>
  </p:notesMasterIdLst>
  <p:handoutMasterIdLst>
    <p:handoutMasterId r:id="rId28"/>
  </p:handoutMasterIdLst>
  <p:sldIdLst>
    <p:sldId id="277" r:id="rId2"/>
    <p:sldId id="278" r:id="rId3"/>
    <p:sldId id="271" r:id="rId4"/>
    <p:sldId id="273" r:id="rId5"/>
    <p:sldId id="274" r:id="rId6"/>
    <p:sldId id="279" r:id="rId7"/>
    <p:sldId id="275" r:id="rId8"/>
    <p:sldId id="276" r:id="rId9"/>
    <p:sldId id="281" r:id="rId10"/>
    <p:sldId id="280" r:id="rId11"/>
    <p:sldId id="285" r:id="rId12"/>
    <p:sldId id="282" r:id="rId13"/>
    <p:sldId id="298" r:id="rId14"/>
    <p:sldId id="286" r:id="rId15"/>
    <p:sldId id="287" r:id="rId16"/>
    <p:sldId id="283" r:id="rId17"/>
    <p:sldId id="288" r:id="rId18"/>
    <p:sldId id="289" r:id="rId19"/>
    <p:sldId id="290" r:id="rId20"/>
    <p:sldId id="291" r:id="rId21"/>
    <p:sldId id="294" r:id="rId22"/>
    <p:sldId id="295" r:id="rId23"/>
    <p:sldId id="296" r:id="rId24"/>
    <p:sldId id="297" r:id="rId25"/>
    <p:sldId id="29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291" autoAdjust="0"/>
  </p:normalViewPr>
  <p:slideViewPr>
    <p:cSldViewPr snapToGrid="0" showGuides="1">
      <p:cViewPr varScale="1">
        <p:scale>
          <a:sx n="74" d="100"/>
          <a:sy n="74" d="100"/>
        </p:scale>
        <p:origin x="618" y="7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xmlns="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6FC400-839B-4AA9-A4EA-37F8D141619C}" type="datetime1">
              <a:rPr lang="es-ES" smtClean="0"/>
              <a:t>27/01/2021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xmlns="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7E2A64-2C04-4992-AA1F-6E09D0262CD3}" type="datetime1">
              <a:rPr lang="es-ES" noProof="0" smtClean="0"/>
              <a:t>27/01/2021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23377E0-4904-47C0-A4DD-0913438600CF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D3CC153-5556-45B5-B61B-6CD49A4B358D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2DFB604-930A-4146-A499-4BE18A5DF1C7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48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298288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29346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875528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5128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5198123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280994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1154301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de la sección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Título de la sección 2</a:t>
            </a:r>
          </a:p>
        </p:txBody>
      </p:sp>
      <p:sp>
        <p:nvSpPr>
          <p:cNvPr id="11" name="Marcador de texto 26">
            <a:extLst>
              <a:ext uri="{FF2B5EF4-FFF2-40B4-BE49-F238E27FC236}">
                <a16:creationId xmlns:a16="http://schemas.microsoft.com/office/drawing/2014/main" xmlns="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26">
            <a:extLst>
              <a:ext uri="{FF2B5EF4-FFF2-40B4-BE49-F238E27FC236}">
                <a16:creationId xmlns:a16="http://schemas.microsoft.com/office/drawing/2014/main" xmlns="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6738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f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xmlns="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20XX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Mes</a:t>
            </a:r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Consigna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3718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xmlns="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xmlns="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GRÁFICO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gráfico 18">
            <a:extLst>
              <a:ext uri="{FF2B5EF4-FFF2-40B4-BE49-F238E27FC236}">
                <a16:creationId xmlns:a16="http://schemas.microsoft.com/office/drawing/2014/main" xmlns="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 gráfico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texto 26">
            <a:extLst>
              <a:ext uri="{FF2B5EF4-FFF2-40B4-BE49-F238E27FC236}">
                <a16:creationId xmlns:a16="http://schemas.microsoft.com/office/drawing/2014/main" xmlns="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860264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Marcador de tabla 17">
            <a:extLst>
              <a:ext uri="{FF2B5EF4-FFF2-40B4-BE49-F238E27FC236}">
                <a16:creationId xmlns:a16="http://schemas.microsoft.com/office/drawing/2014/main" xmlns="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Hacer clic en el icono para agregar una tabla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Marcador de texto 26">
            <a:extLst>
              <a:ext uri="{FF2B5EF4-FFF2-40B4-BE49-F238E27FC236}">
                <a16:creationId xmlns:a16="http://schemas.microsoft.com/office/drawing/2014/main" xmlns="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CON IMAGEN GRANDE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element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VÍDEO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posición de elemento multimedia 7">
            <a:extLst>
              <a:ext uri="{FF2B5EF4-FFF2-40B4-BE49-F238E27FC236}">
                <a16:creationId xmlns:a16="http://schemas.microsoft.com/office/drawing/2014/main" xmlns="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Marcador de texto 26">
            <a:extLst>
              <a:ext uri="{FF2B5EF4-FFF2-40B4-BE49-F238E27FC236}">
                <a16:creationId xmlns:a16="http://schemas.microsoft.com/office/drawing/2014/main" xmlns="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+7 678-555-0128</a:t>
            </a:r>
          </a:p>
        </p:txBody>
      </p:sp>
      <p:sp>
        <p:nvSpPr>
          <p:cNvPr id="18" name="Marcador de texto 26">
            <a:extLst>
              <a:ext uri="{FF2B5EF4-FFF2-40B4-BE49-F238E27FC236}">
                <a16:creationId xmlns:a16="http://schemas.microsoft.com/office/drawing/2014/main" xmlns="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xmlns="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es-ES" noProof="0"/>
              <a:t>Íker Arteaga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xmlns="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arteaga@example.com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xmlns="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¡GRACIAS!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xmlns="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xmlns="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:a16="http://schemas.microsoft.com/office/drawing/2014/main" xmlns="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:a16="http://schemas.microsoft.com/office/drawing/2014/main" xmlns="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xmlns="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BA27C36-6E87-417C-9746-8516BCA8AA44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1BBC839-05BA-4866-8164-1C81AA226292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77BF0C54-8BD8-4D15-9DB8-216AB186FE09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309B54A-781F-4C8F-B483-9AAD6955A28B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9736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xmlns="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imagen 2">
            <a:extLst>
              <a:ext uri="{FF2B5EF4-FFF2-40B4-BE49-F238E27FC236}">
                <a16:creationId xmlns:a16="http://schemas.microsoft.com/office/drawing/2014/main" xmlns="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s-ES" noProof="0"/>
              <a:t>DD.MM.20AA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31" name="Marcador de texto 21">
            <a:extLst>
              <a:ext uri="{FF2B5EF4-FFF2-40B4-BE49-F238E27FC236}">
                <a16:creationId xmlns:a16="http://schemas.microsoft.com/office/drawing/2014/main" xmlns="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32" name="Marcador de texto 24">
            <a:extLst>
              <a:ext uri="{FF2B5EF4-FFF2-40B4-BE49-F238E27FC236}">
                <a16:creationId xmlns:a16="http://schemas.microsoft.com/office/drawing/2014/main" xmlns="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xmlns="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xmlns="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5" name="Marcador de texto 21">
            <a:extLst>
              <a:ext uri="{FF2B5EF4-FFF2-40B4-BE49-F238E27FC236}">
                <a16:creationId xmlns:a16="http://schemas.microsoft.com/office/drawing/2014/main" xmlns="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6" name="Marcador de texto 24">
            <a:extLst>
              <a:ext uri="{FF2B5EF4-FFF2-40B4-BE49-F238E27FC236}">
                <a16:creationId xmlns:a16="http://schemas.microsoft.com/office/drawing/2014/main" xmlns="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4">
            <a:extLst>
              <a:ext uri="{FF2B5EF4-FFF2-40B4-BE49-F238E27FC236}">
                <a16:creationId xmlns:a16="http://schemas.microsoft.com/office/drawing/2014/main" xmlns="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xmlns="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9" name="Marcador de texto 24">
            <a:extLst>
              <a:ext uri="{FF2B5EF4-FFF2-40B4-BE49-F238E27FC236}">
                <a16:creationId xmlns:a16="http://schemas.microsoft.com/office/drawing/2014/main" xmlns="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xmlns="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texto 24">
            <a:extLst>
              <a:ext uri="{FF2B5EF4-FFF2-40B4-BE49-F238E27FC236}">
                <a16:creationId xmlns:a16="http://schemas.microsoft.com/office/drawing/2014/main" xmlns="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texto 24">
            <a:extLst>
              <a:ext uri="{FF2B5EF4-FFF2-40B4-BE49-F238E27FC236}">
                <a16:creationId xmlns:a16="http://schemas.microsoft.com/office/drawing/2014/main" xmlns="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xmlns="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xmlns="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6" name="Marcador de posición de imagen 12">
            <a:extLst>
              <a:ext uri="{FF2B5EF4-FFF2-40B4-BE49-F238E27FC236}">
                <a16:creationId xmlns:a16="http://schemas.microsoft.com/office/drawing/2014/main" xmlns="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7" name="Marcador de posición de imagen 9">
            <a:extLst>
              <a:ext uri="{FF2B5EF4-FFF2-40B4-BE49-F238E27FC236}">
                <a16:creationId xmlns:a16="http://schemas.microsoft.com/office/drawing/2014/main" xmlns="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94ABD54-F504-4FB9-B840-E7F93F8DD755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42BE9BA4-AE97-41F6-BC7A-29DDE80BF37B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A251B70B-C208-4E47-8E78-4C54F2E0B384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AF0F5AD3-4AD3-4CD1-A566-BE29397A9694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811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87DF8098-27EB-4729-8E01-2EF5D19522A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4CCEE5A-133F-4CA7-9CF1-6F30FE8D8C79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4050B8BB-700B-41B9-8A8B-2A620F099D52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9330785C-69F5-4C27-A649-931632C6C4E8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7118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4669FA3-20E8-4654-B50B-A42FCCE1001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49B7AB27-D924-4002-A53F-ED9CAA11B47F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0CFDD28A-3664-4178-81F3-D9890D7250C3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2DD6038-ECED-44BB-8C6A-85211B8EAB74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7323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A10D7E29-5D70-4625-AC2C-5C9196EBDA0A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B7E82F5-5F8D-4E48-BEE3-F4DC92CF119F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68443625-5B84-434A-ADAE-FD3F1A0341C9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636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CEAF6FC-1609-4828-9614-99CB55BE2BFB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3F9DD946-53A4-4394-84E0-3DC84595C6B5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3192BE49-5669-4A7A-8690-8A3DCCEAA9F8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8E1A5CC-D095-41DD-B776-BCAB382752C5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1065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981728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DD.MM.20AA</a:t>
            </a:r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240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653" r:id="rId18"/>
    <p:sldLayoutId id="2147483677" r:id="rId19"/>
    <p:sldLayoutId id="2147483678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87" r:id="rId32"/>
    <p:sldLayoutId id="2147483695" r:id="rId33"/>
    <p:sldLayoutId id="2147483688" r:id="rId3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9A0DB0-D9C7-4585-999B-095C1C14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133" y="512462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RMC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9E80FF9-39BC-4410-8F07-1E468668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420" y="2185115"/>
            <a:ext cx="8915400" cy="3777622"/>
          </a:xfrm>
        </p:spPr>
        <p:txBody>
          <a:bodyPr/>
          <a:lstStyle/>
          <a:p>
            <a:pPr algn="ctr"/>
            <a:r>
              <a:rPr lang="es-CO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SEGUIMIENTO CON CORTE A DICIEMBRE  31 </a:t>
            </a:r>
            <a:r>
              <a:rPr lang="es-CO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2020</a:t>
            </a:r>
          </a:p>
          <a:p>
            <a:pPr algn="ctr"/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6EE8CF-FC17-4D94-A9E3-6473750D3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360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917" y="1152907"/>
            <a:ext cx="10307913" cy="6429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CONTRATACION</a:t>
            </a:r>
            <a:endParaRPr lang="es-CO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10</a:t>
            </a:fld>
            <a:endParaRPr lang="es-ES" noProof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17" y="2010674"/>
            <a:ext cx="10307913" cy="31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33303" y="624110"/>
            <a:ext cx="9571309" cy="6429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CONTRATACION</a:t>
            </a:r>
            <a:endParaRPr lang="es-CO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11</a:t>
            </a:fld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45" y="1449977"/>
            <a:ext cx="10693347" cy="52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8485" y="624110"/>
            <a:ext cx="9613231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SAF 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GESTIÓN DE LOS RECURSOS FINANCIEROS 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12</a:t>
            </a:fld>
            <a:endParaRPr lang="es-ES" noProof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8" y="1905000"/>
            <a:ext cx="9103056" cy="44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6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8485" y="624110"/>
            <a:ext cx="9613231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SAF 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GESTIÓN DE LOS RECURSOS FINANCIEROS 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13</a:t>
            </a:fld>
            <a:endParaRPr lang="es-ES" noProof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279" y="1905000"/>
            <a:ext cx="9130352" cy="460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1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263" y="624110"/>
            <a:ext cx="9880350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SAF 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GESTIÓN DE LOS RECURSOS FISICOS 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14</a:t>
            </a:fld>
            <a:endParaRPr lang="es-ES" noProof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263" y="1756611"/>
            <a:ext cx="9880350" cy="45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0043" y="624110"/>
            <a:ext cx="9841832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SAF 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GESTIÓN DE LOS RECURSOS FISICOS 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15</a:t>
            </a:fld>
            <a:endParaRPr lang="es-ES" noProof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043" y="1905000"/>
            <a:ext cx="9964571" cy="46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7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2233" y="624110"/>
            <a:ext cx="9324472" cy="128089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ADEI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ESTRATÉGICA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232" y="2181725"/>
            <a:ext cx="9324473" cy="424313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2313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263" y="787782"/>
            <a:ext cx="9540905" cy="128089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ADEI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ESTRATÉGICA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17</a:t>
            </a:fld>
            <a:endParaRPr lang="es-ES" noProof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264" y="2068672"/>
            <a:ext cx="9540905" cy="45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98031" y="147337"/>
            <a:ext cx="7892715" cy="128089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ADEI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ESTRATÉGICA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18</a:t>
            </a:fld>
            <a:endParaRPr lang="es-ES" noProof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031" y="1428227"/>
            <a:ext cx="7892715" cy="55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147337"/>
            <a:ext cx="952901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ADEI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DE LA TECNOLOGIA DE LA INFORMACIÓN</a:t>
            </a:r>
            <a:endParaRPr lang="es-CO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19</a:t>
            </a:fld>
            <a:endParaRPr lang="es-ES" noProof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323473"/>
            <a:ext cx="9529011" cy="4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B0369-1719-4B27-9DA2-25B90E0E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464" y="313864"/>
            <a:ext cx="9404723" cy="167808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Se inicia con Inventario de RMC a corte de Junio 30 de 2020 Y Con Cierre de Diciembre 31 de 2020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80A4E42-DA52-4A04-97C6-0E382521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3AFB9D8-596E-4854-8BC6-A107BCAFED79}"/>
              </a:ext>
            </a:extLst>
          </p:cNvPr>
          <p:cNvSpPr txBox="1">
            <a:spLocks/>
          </p:cNvSpPr>
          <p:nvPr/>
        </p:nvSpPr>
        <p:spPr>
          <a:xfrm>
            <a:off x="1643890" y="1991950"/>
            <a:ext cx="8175536" cy="3902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s-E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endParaRPr lang="es-ES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180952"/>
              </p:ext>
            </p:extLst>
          </p:nvPr>
        </p:nvGraphicFramePr>
        <p:xfrm>
          <a:off x="1311579" y="2125016"/>
          <a:ext cx="10193034" cy="2603819"/>
        </p:xfrm>
        <a:graphic>
          <a:graphicData uri="http://schemas.openxmlformats.org/drawingml/2006/table">
            <a:tbl>
              <a:tblPr/>
              <a:tblGrid>
                <a:gridCol w="146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44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5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65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72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7120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7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INV INICIAL</a:t>
                      </a:r>
                    </a:p>
                  </a:txBody>
                  <a:tcPr marL="6707" marR="6707" marT="6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INGRESADAS A 31 DIC</a:t>
                      </a:r>
                    </a:p>
                  </a:txBody>
                  <a:tcPr marL="6707" marR="6707" marT="6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REVISADAS A 31 DIC</a:t>
                      </a:r>
                    </a:p>
                  </a:txBody>
                  <a:tcPr marL="6707" marR="6707" marT="6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CERRADAS A 31 DIC</a:t>
                      </a:r>
                    </a:p>
                  </a:txBody>
                  <a:tcPr marL="6707" marR="6707" marT="6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SALDO A 31 DIC</a:t>
                      </a:r>
                    </a:p>
                  </a:txBody>
                  <a:tcPr marL="6707" marR="6707" marT="67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37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RMC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7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0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707" marR="6707" marT="6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7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6651" y="239100"/>
            <a:ext cx="9438653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TALENTO HUMANO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263" y="1519989"/>
            <a:ext cx="9541041" cy="47244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20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3227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1580" y="329899"/>
            <a:ext cx="9824994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TALENTO HUMANO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579" y="1610789"/>
            <a:ext cx="9824994" cy="4926489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9986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5971" y="624110"/>
            <a:ext cx="9798642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TALENTO HUMANO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970" y="2019869"/>
            <a:ext cx="9798642" cy="4230805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346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1852" y="329899"/>
            <a:ext cx="9512488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TALENTO HUMANO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23</a:t>
            </a:fld>
            <a:endParaRPr lang="es-ES" noProof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852" y="1610789"/>
            <a:ext cx="9635318" cy="50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1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208" y="329899"/>
            <a:ext cx="9266831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DOCUMENTAL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24</a:t>
            </a:fld>
            <a:endParaRPr lang="es-ES" noProof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09" y="1787857"/>
            <a:ext cx="9266830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3517" y="624110"/>
            <a:ext cx="9471096" cy="1280890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SECRETARIA GENERAL</a:t>
            </a:r>
            <a:b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PROCESO GESTIÓN JURÍDICA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518" y="2133599"/>
            <a:ext cx="9198590" cy="434908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25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3947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PENDIENTES POR DEPENDENCIA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589" y="2145987"/>
            <a:ext cx="8915400" cy="3777622"/>
          </a:xfrm>
        </p:spPr>
        <p:txBody>
          <a:bodyPr/>
          <a:lstStyle/>
          <a:p>
            <a:pPr algn="ctr"/>
            <a:r>
              <a:rPr lang="es-CO" sz="5400" dirty="0"/>
              <a:t>GESA</a:t>
            </a:r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3</a:t>
            </a:fld>
            <a:endParaRPr lang="es-ES" noProof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4678" y="2351729"/>
            <a:ext cx="4183062" cy="4540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O" sz="21600" dirty="0"/>
              <a:t>SURYT</a:t>
            </a:r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03797" y="3192463"/>
            <a:ext cx="4031088" cy="271875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ES" sz="5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SEGUIMIENTO RMC DEL PROCESO PARTES INTERESADAS A </a:t>
            </a:r>
            <a:r>
              <a:rPr lang="es-ES" sz="5600" b="1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DIC 31 </a:t>
            </a:r>
            <a:r>
              <a:rPr lang="es-ES" sz="5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 2020	</a:t>
            </a:r>
          </a:p>
          <a:p>
            <a:pPr marL="0" indent="0">
              <a:buNone/>
            </a:pPr>
            <a:r>
              <a:rPr lang="es-ES" sz="56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s-ES" sz="5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Nota: Al corte de Junio 30 tenia:  (5) RMC </a:t>
            </a:r>
            <a:r>
              <a:rPr lang="es-ES" sz="5600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con  </a:t>
            </a:r>
            <a:r>
              <a:rPr lang="es-ES" sz="56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(6) ACTIVIDADES – De los cuales cierra 3 RMC</a:t>
            </a:r>
          </a:p>
          <a:p>
            <a:pPr marL="0" indent="0">
              <a:buNone/>
            </a:pPr>
            <a:r>
              <a:rPr lang="es-ES" sz="5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	</a:t>
            </a:r>
            <a:r>
              <a:rPr lang="es-ES" sz="56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            </a:t>
            </a:r>
            <a:r>
              <a:rPr lang="es-ES" sz="9600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s-ES" sz="9600" b="1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RMC</a:t>
            </a:r>
            <a:r>
              <a:rPr lang="es-ES" sz="9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	2</a:t>
            </a:r>
          </a:p>
          <a:p>
            <a:pPr marL="0" indent="0" algn="ctr">
              <a:buNone/>
            </a:pPr>
            <a:r>
              <a:rPr lang="es-ES" sz="9600" b="1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ACTIVIDADES	 2</a:t>
            </a:r>
          </a:p>
          <a:p>
            <a:pPr marL="0" indent="0" algn="ctr">
              <a:buNone/>
            </a:pPr>
            <a:endParaRPr lang="es-ES" sz="39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173098" y="3109734"/>
            <a:ext cx="4628971" cy="2801488"/>
          </a:xfrm>
          <a:prstGeom prst="rect">
            <a:avLst/>
          </a:prstGeom>
          <a:noFill/>
          <a:ln w="76200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6434679" y="3109734"/>
            <a:ext cx="4489992" cy="2813875"/>
          </a:xfrm>
          <a:prstGeom prst="rect">
            <a:avLst/>
          </a:prstGeom>
          <a:noFill/>
          <a:ln w="76200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835840" y="3178583"/>
            <a:ext cx="3897809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SEGUIMIENTO RMC DEL PROCESO DE GESTION DEL RIESGO AMBIENTAL TERRITORIAL </a:t>
            </a:r>
          </a:p>
          <a:p>
            <a:pPr marL="0" indent="0">
              <a:buNone/>
            </a:pPr>
            <a:r>
              <a:rPr lang="es-ES" sz="14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Nota: Al corte de Junio 30 tenia:  (1) RMC con</a:t>
            </a:r>
          </a:p>
          <a:p>
            <a:pPr marL="0" indent="0">
              <a:buNone/>
            </a:pPr>
            <a:r>
              <a:rPr lang="es-ES" sz="14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s-ES" sz="14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2) ACTIVIDADES – De los cuales cierran el RMC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RMC	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ACTIVIDADES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0</a:t>
            </a:r>
          </a:p>
          <a:p>
            <a:endParaRPr lang="es-ES" sz="1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03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93" y="156456"/>
            <a:ext cx="8915399" cy="1716461"/>
          </a:xfrm>
        </p:spPr>
        <p:txBody>
          <a:bodyPr>
            <a:normAutofit/>
          </a:bodyPr>
          <a:lstStyle/>
          <a:p>
            <a:r>
              <a:rPr lang="es-CO" sz="3600" b="1" dirty="0"/>
              <a:t>PENDIENTES POR DEPENDENCIA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3257018"/>
            <a:ext cx="779767" cy="365125"/>
          </a:xfrm>
        </p:spPr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4</a:t>
            </a:fld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4656" y="3146237"/>
            <a:ext cx="4629150" cy="24511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ADQUISICION DE BIENES Y SERVICIOS </a:t>
            </a:r>
            <a:r>
              <a:rPr lang="es-ES" sz="6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  <a:r>
              <a:rPr lang="es-ES" sz="43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Al corte de Junio 30 tenia:  (5) RMC con</a:t>
            </a:r>
          </a:p>
          <a:p>
            <a:pPr marL="0" indent="0" algn="ctr">
              <a:buNone/>
            </a:pP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(10) ACTIVIDADES; se </a:t>
            </a:r>
            <a:r>
              <a:rPr lang="es-ES" sz="4800" dirty="0" err="1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aperturaron</a:t>
            </a: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en Julio (2) RMC con (4) ACTIVIDADES – De los cuales cierra 4 RMC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</a:t>
            </a:r>
            <a:r>
              <a:rPr lang="es-ES" sz="1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</a:t>
            </a:r>
            <a:endParaRPr kumimoji="0" lang="es-ES" sz="1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endParaRPr lang="es-ES" sz="2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812" y="2356953"/>
            <a:ext cx="6297769" cy="638547"/>
          </a:xfrm>
        </p:spPr>
        <p:txBody>
          <a:bodyPr>
            <a:normAutofit fontScale="85000" lnSpcReduction="20000"/>
          </a:bodyPr>
          <a:lstStyle/>
          <a:p>
            <a:pPr lvl="1" algn="ctr"/>
            <a:r>
              <a:rPr lang="es-CO" sz="5200" dirty="0"/>
              <a:t>CONTRATACIÓN</a:t>
            </a:r>
            <a:r>
              <a:rPr lang="es-CO" sz="3400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708327" y="2957822"/>
            <a:ext cx="4697047" cy="3216199"/>
          </a:xfrm>
          <a:prstGeom prst="rect">
            <a:avLst/>
          </a:prstGeom>
          <a:noFill/>
          <a:ln w="76200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995053" y="2965450"/>
            <a:ext cx="4365624" cy="320857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EVALUACIÓN Y CONTROL A LA DEMANDA AMBIENTAL SEYCA A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  <a:r>
              <a:rPr lang="es-ES" sz="1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9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s-ES" sz="1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Al corte de Junio 30 tenia:  (1) RMC con</a:t>
            </a:r>
          </a:p>
          <a:p>
            <a:pPr marL="0" indent="0" algn="ctr">
              <a:buNone/>
            </a:pPr>
            <a:r>
              <a:rPr lang="es-ES" sz="1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(2) ACTIVIDADES; – De los cuales cierra (1) RMC</a:t>
            </a:r>
          </a:p>
          <a:p>
            <a:pPr algn="ctr"/>
            <a:r>
              <a:rPr lang="es-ES" sz="1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endParaRPr lang="es-ES" sz="17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</a:t>
            </a: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	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0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E709336E-D6C9-403B-81E4-4B79201B3BA7}"/>
              </a:ext>
            </a:extLst>
          </p:cNvPr>
          <p:cNvSpPr txBox="1">
            <a:spLocks/>
          </p:cNvSpPr>
          <p:nvPr/>
        </p:nvSpPr>
        <p:spPr>
          <a:xfrm>
            <a:off x="5745610" y="2394184"/>
            <a:ext cx="6297769" cy="638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s-CO" sz="5200" dirty="0" smtClean="0"/>
              <a:t>SEYCA</a:t>
            </a:r>
            <a:r>
              <a:rPr lang="es-CO" sz="3400" dirty="0" smtClean="0"/>
              <a:t>	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270" y="128473"/>
            <a:ext cx="8915400" cy="966231"/>
          </a:xfrm>
        </p:spPr>
        <p:txBody>
          <a:bodyPr>
            <a:normAutofit/>
          </a:bodyPr>
          <a:lstStyle/>
          <a:p>
            <a:r>
              <a:rPr lang="es-CO" sz="3600" b="1" dirty="0"/>
              <a:t>PENDIENTES POR DEPENDENCIA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5</a:t>
            </a:fld>
            <a:endParaRPr lang="es-ES" noProof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82834" y="2393587"/>
            <a:ext cx="4183062" cy="4540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O" sz="21600" dirty="0"/>
              <a:t>SAF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7824" y="3365793"/>
            <a:ext cx="4727966" cy="3492207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DE LOS RECURSOS FINANCIEROS DIC 31 DE 2020 </a:t>
            </a:r>
            <a:r>
              <a:rPr lang="es-ES" sz="43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marL="0" indent="0" algn="ctr">
              <a:buNone/>
            </a:pP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Al corte de Junio 30 tenia:  (6) RMC con</a:t>
            </a:r>
          </a:p>
          <a:p>
            <a:pPr marL="0" indent="0" algn="ctr">
              <a:buNone/>
            </a:pP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(7) ACTIVIDADES – De los cuales cierra </a:t>
            </a:r>
            <a:r>
              <a:rPr lang="es-ES" sz="48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 </a:t>
            </a:r>
            <a:r>
              <a:rPr lang="es-ES" sz="4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</a:t>
            </a:r>
            <a:r>
              <a:rPr kumimoji="0" lang="es-ES" sz="1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3</a:t>
            </a:r>
            <a:endParaRPr kumimoji="0" lang="es-ES" sz="1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indent="0" algn="ctr" defTabSz="914400">
              <a:lnSpc>
                <a:spcPct val="90000"/>
              </a:lnSpc>
              <a:spcBef>
                <a:spcPts val="600"/>
              </a:spcBef>
              <a:buClr>
                <a:srgbClr val="CBFF00"/>
              </a:buClr>
              <a:buNone/>
              <a:defRPr/>
            </a:pPr>
            <a:r>
              <a:rPr kumimoji="0" lang="es-ES" sz="1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ACTIVIDADES </a:t>
            </a:r>
            <a:r>
              <a:rPr lang="es-ES" sz="5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s-ES" sz="56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kumimoji="0" lang="es-ES" sz="5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s-ES" sz="128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endParaRPr lang="es-ES" sz="128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s-ES" sz="5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sz="56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787824" y="3171681"/>
            <a:ext cx="4870553" cy="3190481"/>
          </a:xfrm>
          <a:prstGeom prst="rect">
            <a:avLst/>
          </a:prstGeom>
          <a:noFill/>
          <a:ln w="762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7235826" y="3342298"/>
            <a:ext cx="4677079" cy="2996205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LOS RECURSOS FISICOS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</a:p>
          <a:p>
            <a:pPr marL="0" indent="0" algn="ctr">
              <a:buNone/>
            </a:pPr>
            <a:r>
              <a:rPr lang="es-E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Al corte de Junio 30 tenia:  (8) RMC con</a:t>
            </a:r>
          </a:p>
          <a:p>
            <a:pPr marL="0" indent="0" algn="ctr">
              <a:buNone/>
            </a:pPr>
            <a:r>
              <a:rPr lang="es-E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(13) ACTIVIDADES – De los cuales cierra (4) </a:t>
            </a:r>
            <a:r>
              <a:rPr lang="es-ES" sz="12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 Y se le ingresa un (1) nuevo RMC.</a:t>
            </a:r>
            <a:endParaRPr lang="es-ES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s-ES" sz="1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5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</a:t>
            </a:r>
            <a:r>
              <a:rPr lang="es-ES" sz="3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89466" y="2393588"/>
            <a:ext cx="4183062" cy="4540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O" sz="21600" dirty="0"/>
              <a:t>SAF	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5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69" y="99765"/>
            <a:ext cx="8915400" cy="994940"/>
          </a:xfrm>
        </p:spPr>
        <p:txBody>
          <a:bodyPr>
            <a:normAutofit/>
          </a:bodyPr>
          <a:lstStyle/>
          <a:p>
            <a:r>
              <a:rPr lang="es-CO" sz="3600" b="1" dirty="0"/>
              <a:t>PENDIENTES POR DEPENDENCIA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6</a:t>
            </a:fld>
            <a:endParaRPr lang="es-ES" noProof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4136" y="3192463"/>
            <a:ext cx="4801232" cy="283205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</a:t>
            </a:r>
            <a:r>
              <a:rPr lang="es-ES" sz="6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</a:t>
            </a: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ESTRATÉGICA A </a:t>
            </a:r>
            <a:r>
              <a:rPr lang="es-ES" sz="6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  <a:r>
              <a:rPr lang="es-ES" sz="43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 algn="ctr">
              <a:buNone/>
            </a:pPr>
            <a:r>
              <a:rPr lang="es-ES" sz="6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Ingreso de nuevos RMC </a:t>
            </a:r>
          </a:p>
          <a:p>
            <a:pPr marL="0" indent="0" algn="ctr">
              <a:buNone/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</a:t>
            </a:r>
            <a:r>
              <a:rPr lang="es-ES" sz="1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endParaRPr kumimoji="0" lang="es-ES" sz="1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</a:t>
            </a:r>
            <a:r>
              <a:rPr lang="es-ES" sz="132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23</a:t>
            </a:r>
            <a:endParaRPr kumimoji="0" lang="es-ES" sz="1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lvl="3" algn="ctr"/>
            <a:r>
              <a:rPr lang="es-ES" sz="22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1620714" y="3192463"/>
            <a:ext cx="4817331" cy="2891821"/>
          </a:xfrm>
          <a:prstGeom prst="rect">
            <a:avLst/>
          </a:prstGeom>
          <a:noFill/>
          <a:ln w="762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6961676" y="3048057"/>
            <a:ext cx="4667945" cy="3196260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GESTIÓN DE LA TECNOLOGIA DE LA INFORMACIÓN DIC 31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</a:p>
          <a:p>
            <a:pPr algn="ctr"/>
            <a:endParaRPr lang="es-E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s-ES" sz="1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es-E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</a:t>
            </a:r>
            <a:r>
              <a:rPr lang="es-ES" sz="16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Ingreso de nuevos RMC </a:t>
            </a:r>
          </a:p>
          <a:p>
            <a:pPr marL="0" indent="0">
              <a:buNone/>
            </a:pPr>
            <a:endParaRPr lang="es-ES" sz="17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3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7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 txBox="1">
            <a:spLocks/>
          </p:cNvSpPr>
          <p:nvPr/>
        </p:nvSpPr>
        <p:spPr>
          <a:xfrm>
            <a:off x="1937848" y="2447538"/>
            <a:ext cx="4183062" cy="600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1600" dirty="0" smtClean="0"/>
              <a:t>ADEI</a:t>
            </a:r>
            <a:r>
              <a:rPr lang="es-CO" dirty="0" smtClean="0"/>
              <a:t>	</a:t>
            </a:r>
          </a:p>
          <a:p>
            <a:pPr algn="ctr"/>
            <a:endParaRPr lang="es-CO" dirty="0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 txBox="1">
            <a:spLocks/>
          </p:cNvSpPr>
          <p:nvPr/>
        </p:nvSpPr>
        <p:spPr>
          <a:xfrm>
            <a:off x="7168172" y="2364931"/>
            <a:ext cx="4183062" cy="600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1600" dirty="0" smtClean="0"/>
              <a:t>ADEI</a:t>
            </a:r>
            <a:r>
              <a:rPr lang="es-CO" dirty="0" smtClean="0"/>
              <a:t>	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29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178" y="875389"/>
            <a:ext cx="8915400" cy="994940"/>
          </a:xfrm>
        </p:spPr>
        <p:txBody>
          <a:bodyPr>
            <a:normAutofit/>
          </a:bodyPr>
          <a:lstStyle/>
          <a:p>
            <a:r>
              <a:rPr lang="es-CO" sz="3600" b="1" dirty="0"/>
              <a:t>PENDIENTES POR DEPENDENCIA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xmlns="" id="{53AD825D-3D8D-4E0A-B1E8-234FBC66F9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19970" y="2063116"/>
            <a:ext cx="4183062" cy="56181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CO" sz="21600" dirty="0"/>
              <a:t>SOPIT</a:t>
            </a:r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BFDCFE93-CED2-4171-99AC-420EC2C7D73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08938" y="2738438"/>
            <a:ext cx="4183062" cy="454025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3877529" y="2965450"/>
            <a:ext cx="4667945" cy="3134704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ORDENAMIENTO Y PLANIFICACION AMBIENTAL A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</a:p>
          <a:p>
            <a:pPr marL="0" indent="0" algn="ctr">
              <a:buNone/>
            </a:pPr>
            <a:r>
              <a:rPr lang="es-ES" sz="17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  <a:r>
              <a:rPr lang="es-E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Al corte de Junio 30 tenia:  (1) RMC con</a:t>
            </a:r>
          </a:p>
          <a:p>
            <a:pPr marL="0" indent="0" algn="ctr">
              <a:buNone/>
            </a:pPr>
            <a:r>
              <a:rPr lang="es-E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(1) ACTIVIDAD – De los cuales se cierran</a:t>
            </a:r>
          </a:p>
          <a:p>
            <a:pPr algn="ctr"/>
            <a:endParaRPr lang="es-ES" sz="17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0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4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xmlns="" id="{D2CE3FB9-EA13-4908-8CE1-65B59BE2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PENDIENTES POR DEPENDENCIA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xmlns="" id="{6CBDD0BF-DBA0-42BB-9AB2-83E2767E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8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F5DEFB-8695-4520-B36A-2EE4F6573C2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1812" y="3360140"/>
            <a:ext cx="3576549" cy="321185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6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DE GESTION DE TALENTO HUMANO</a:t>
            </a:r>
            <a:r>
              <a:rPr lang="es-ES" sz="43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56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Nota: Ingresan dos (2) RMC</a:t>
            </a:r>
            <a:endParaRPr lang="es-ES" sz="5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s-ES" sz="20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			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	</a:t>
            </a:r>
            <a:r>
              <a:rPr lang="es-ES" sz="1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endParaRPr kumimoji="0" lang="es-ES" sz="1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 </a:t>
            </a:r>
            <a:r>
              <a:rPr kumimoji="0" lang="es-ES" sz="1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16</a:t>
            </a:r>
            <a:endParaRPr kumimoji="0" lang="es-ES" sz="1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algn="ctr"/>
            <a:r>
              <a:rPr lang="es-E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	</a:t>
            </a:r>
          </a:p>
          <a:p>
            <a:pPr marL="0" indent="0">
              <a:buNone/>
            </a:pPr>
            <a:r>
              <a:rPr lang="es-ES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E74939F-01CB-4441-A2A1-5EF4924D0751}"/>
              </a:ext>
            </a:extLst>
          </p:cNvPr>
          <p:cNvSpPr/>
          <p:nvPr/>
        </p:nvSpPr>
        <p:spPr>
          <a:xfrm>
            <a:off x="545521" y="3124577"/>
            <a:ext cx="3708391" cy="3373874"/>
          </a:xfrm>
          <a:prstGeom prst="rect">
            <a:avLst/>
          </a:prstGeom>
          <a:noFill/>
          <a:ln w="762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DCCA00E-7983-4F36-ACB5-CDC7A89A632D}"/>
              </a:ext>
            </a:extLst>
          </p:cNvPr>
          <p:cNvSpPr/>
          <p:nvPr/>
        </p:nvSpPr>
        <p:spPr>
          <a:xfrm>
            <a:off x="4461414" y="3109735"/>
            <a:ext cx="3583642" cy="3373873"/>
          </a:xfrm>
          <a:prstGeom prst="rect">
            <a:avLst/>
          </a:pr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F90EA80-0C24-468B-8630-14481255CF42}"/>
              </a:ext>
            </a:extLst>
          </p:cNvPr>
          <p:cNvSpPr txBox="1"/>
          <p:nvPr/>
        </p:nvSpPr>
        <p:spPr>
          <a:xfrm>
            <a:off x="4417268" y="3124577"/>
            <a:ext cx="3708390" cy="3411703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DOCUMENTAL A </a:t>
            </a:r>
            <a:r>
              <a:rPr lang="es-ES" sz="16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</a:p>
          <a:p>
            <a:pPr algn="ctr"/>
            <a:endParaRPr lang="es-E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s-ES" sz="1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Nota: Al corte de Junio 30 tenia: </a:t>
            </a:r>
            <a:r>
              <a:rPr lang="es-ES" sz="16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dos(2) </a:t>
            </a:r>
            <a:r>
              <a:rPr lang="es-ES" sz="1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RMC </a:t>
            </a:r>
            <a:r>
              <a:rPr lang="es-ES" sz="16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con. De </a:t>
            </a:r>
            <a:r>
              <a:rPr lang="es-ES" sz="1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los cuales cierran </a:t>
            </a:r>
            <a:r>
              <a:rPr lang="es-ES" sz="1600" dirty="0" smtClean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un(1) </a:t>
            </a:r>
            <a:r>
              <a:rPr lang="es-ES" sz="1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RMC </a:t>
            </a:r>
          </a:p>
          <a:p>
            <a:pPr algn="ctr"/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RMC</a:t>
            </a: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	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BFF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ACTIVIDADES	 </a:t>
            </a:r>
            <a:r>
              <a:rPr kumimoji="0" lang="es-ES" sz="3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</a:t>
            </a:r>
            <a:endParaRPr kumimoji="0" lang="es-ES" sz="3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49029F0-CCBC-4F3D-A74F-F9FB127B8758}"/>
              </a:ext>
            </a:extLst>
          </p:cNvPr>
          <p:cNvSpPr/>
          <p:nvPr/>
        </p:nvSpPr>
        <p:spPr>
          <a:xfrm>
            <a:off x="8233522" y="3109735"/>
            <a:ext cx="3490731" cy="3373873"/>
          </a:xfrm>
          <a:prstGeom prst="rect">
            <a:avLst/>
          </a:prstGeom>
          <a:noFill/>
          <a:ln w="76200" cap="flat">
            <a:solidFill>
              <a:schemeClr val="accent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O" dirty="0"/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xmlns="" id="{32F8CDF8-C42E-481F-9896-62604529E3C6}"/>
              </a:ext>
            </a:extLst>
          </p:cNvPr>
          <p:cNvSpPr txBox="1">
            <a:spLocks/>
          </p:cNvSpPr>
          <p:nvPr/>
        </p:nvSpPr>
        <p:spPr>
          <a:xfrm>
            <a:off x="5004098" y="2210569"/>
            <a:ext cx="2498273" cy="53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chemeClr val="tx1"/>
                </a:solidFill>
              </a:rPr>
              <a:t>SECRETARIA GENERAL</a:t>
            </a:r>
          </a:p>
          <a:p>
            <a:pPr algn="ctr"/>
            <a:r>
              <a:rPr lang="es-CO" dirty="0"/>
              <a:t>	</a:t>
            </a:r>
          </a:p>
          <a:p>
            <a:pPr algn="ctr"/>
            <a:endParaRPr lang="es-CO" dirty="0"/>
          </a:p>
        </p:txBody>
      </p:sp>
      <p:sp>
        <p:nvSpPr>
          <p:cNvPr id="17" name="Marcador de texto 3">
            <a:extLst>
              <a:ext uri="{FF2B5EF4-FFF2-40B4-BE49-F238E27FC236}">
                <a16:creationId xmlns:a16="http://schemas.microsoft.com/office/drawing/2014/main" xmlns="" id="{A9101676-92BC-4FD4-8C46-188C6285BDCF}"/>
              </a:ext>
            </a:extLst>
          </p:cNvPr>
          <p:cNvSpPr txBox="1">
            <a:spLocks/>
          </p:cNvSpPr>
          <p:nvPr/>
        </p:nvSpPr>
        <p:spPr>
          <a:xfrm>
            <a:off x="8233521" y="2207666"/>
            <a:ext cx="3490731" cy="53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chemeClr val="tx1"/>
                </a:solidFill>
              </a:rPr>
              <a:t>SECRETARIA GENERAL</a:t>
            </a:r>
          </a:p>
          <a:p>
            <a:pPr algn="ctr"/>
            <a:r>
              <a:rPr lang="es-ES" sz="1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SEGUIMIENTO RMC DEL PROCESO GESTIÓN JURÍDICA A </a:t>
            </a:r>
            <a:r>
              <a:rPr lang="es-ES" sz="16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DIC 31 </a:t>
            </a:r>
            <a:r>
              <a:rPr lang="es-ES" sz="1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2020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Nota: Al corte de Junio 30 tenia: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seis(6) RMC.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De los cuales cierran </a:t>
            </a:r>
            <a:r>
              <a:rPr lang="es-ES" sz="1400" dirty="0" smtClean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cinco(5)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RMC 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es-CO" sz="3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RMC	</a:t>
            </a:r>
            <a:r>
              <a:rPr lang="es-CO" sz="33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es-CO" sz="33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r>
              <a:rPr lang="es-CO" sz="33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ACTIVIDADES	  </a:t>
            </a:r>
            <a:r>
              <a:rPr lang="es-CO" sz="33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es-CO" sz="33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xmlns="" id="{32F8CDF8-C42E-481F-9896-62604529E3C6}"/>
              </a:ext>
            </a:extLst>
          </p:cNvPr>
          <p:cNvSpPr txBox="1">
            <a:spLocks/>
          </p:cNvSpPr>
          <p:nvPr/>
        </p:nvSpPr>
        <p:spPr>
          <a:xfrm>
            <a:off x="1341608" y="2140563"/>
            <a:ext cx="2498273" cy="53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dirty="0">
                <a:solidFill>
                  <a:schemeClr val="tx1"/>
                </a:solidFill>
              </a:rPr>
              <a:t>SECRETARIA GENERAL</a:t>
            </a:r>
          </a:p>
          <a:p>
            <a:pPr algn="ctr"/>
            <a:r>
              <a:rPr lang="es-CO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82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2676" y="624110"/>
            <a:ext cx="9431382" cy="747490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GESA</a:t>
            </a:r>
            <a:endParaRPr lang="es-CO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pPr rtl="0"/>
              <a:t>9</a:t>
            </a:fld>
            <a:endParaRPr lang="es-ES" noProof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675" y="1326825"/>
            <a:ext cx="9431384" cy="485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0676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1370</TotalTime>
  <Words>398</Words>
  <Application>Microsoft Office PowerPoint</Application>
  <PresentationFormat>Panorámica</PresentationFormat>
  <Paragraphs>189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Microsoft JhengHei</vt:lpstr>
      <vt:lpstr>Arial</vt:lpstr>
      <vt:lpstr>Arial Black</vt:lpstr>
      <vt:lpstr>Calibri</vt:lpstr>
      <vt:lpstr>Century Gothic</vt:lpstr>
      <vt:lpstr>Wingdings 3</vt:lpstr>
      <vt:lpstr>Espiral</vt:lpstr>
      <vt:lpstr>RMC</vt:lpstr>
      <vt:lpstr>Se inicia con Inventario de RMC a corte de Junio 30 de 2020 Y Con Cierre de Diciembre 31 de 2020  </vt:lpstr>
      <vt:lpstr>PENDIENTES POR DEPENDENCIA</vt:lpstr>
      <vt:lpstr>PENDIENTES POR DEPENDENCIA</vt:lpstr>
      <vt:lpstr>PENDIENTES POR DEPENDENCIA</vt:lpstr>
      <vt:lpstr>PENDIENTES POR DEPENDENCIA</vt:lpstr>
      <vt:lpstr>PENDIENTES POR DEPENDENCIA</vt:lpstr>
      <vt:lpstr>PENDIENTES POR DEPENDENCIA</vt:lpstr>
      <vt:lpstr>GESA</vt:lpstr>
      <vt:lpstr>CONTRATACION</vt:lpstr>
      <vt:lpstr>CONTRATACION</vt:lpstr>
      <vt:lpstr>SAF  GESTIÓN DE LOS RECURSOS FINANCIEROS </vt:lpstr>
      <vt:lpstr>SAF  GESTIÓN DE LOS RECURSOS FINANCIEROS </vt:lpstr>
      <vt:lpstr>SAF  GESTIÓN DE LOS RECURSOS FISICOS </vt:lpstr>
      <vt:lpstr>SAF  GESTIÓN DE LOS RECURSOS FISICOS </vt:lpstr>
      <vt:lpstr>ADEI GESTIÓN ESTRATÉGICA</vt:lpstr>
      <vt:lpstr>ADEI GESTIÓN ESTRATÉGICA</vt:lpstr>
      <vt:lpstr>ADEI GESTIÓN ESTRATÉGICA</vt:lpstr>
      <vt:lpstr>ADEI GESTIÓN DE LA TECNOLOGIA DE LA INFORMACIÓN</vt:lpstr>
      <vt:lpstr>SECRETARIA GENERAL GESTIÓN DE TALENTO HUMANO</vt:lpstr>
      <vt:lpstr>SECRETARIA GENERAL GESTIÓN DE TALENTO HUMANO</vt:lpstr>
      <vt:lpstr>SECRETARIA GENERAL GESTIÓN DE TALENTO HUMANO</vt:lpstr>
      <vt:lpstr>SECRETARIA GENERAL GESTIÓN DE TALENTO HUMANO</vt:lpstr>
      <vt:lpstr>SECRETARIA GENERAL GESTIÓN DOCUMENTAL</vt:lpstr>
      <vt:lpstr>SECRETARIA GENERAL PROCESO GESTIÓN JURÍDICA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 DE MEJORAMIENTO CONTINUO RMC</dc:title>
  <dc:creator>PAOLITA</dc:creator>
  <cp:lastModifiedBy>Paola Andrea Melendez</cp:lastModifiedBy>
  <cp:revision>31</cp:revision>
  <dcterms:created xsi:type="dcterms:W3CDTF">2020-10-28T18:58:04Z</dcterms:created>
  <dcterms:modified xsi:type="dcterms:W3CDTF">2021-01-27T17:29:47Z</dcterms:modified>
</cp:coreProperties>
</file>